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30693-358C-45E3-8D72-EB907491F0B3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0ED97-E090-4D58-A593-D882B938D4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01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DDE9B-60B4-456A-9E60-DD7524F90A9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1123D-6154-4A3E-9CE8-CD62477E99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347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0D2AB-1026-4A2B-AF2C-AA808241F02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486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DA11-EBD0-405F-8DC0-065FD40EB53E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0162-F94C-47C9-9649-CB4D5624C242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CD79-E219-4730-B0C1-FF95B3DB3D79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9FAF-CF93-4825-84D1-4F8E6FF7F8BF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BA7D8-593C-4D4F-A27D-C01025451EB8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577D-7D57-4370-885E-C43776916071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DC25F-4F5F-4010-B4CE-66ACE207E897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F10A-E7B9-4F4E-803C-6536D1C47FDA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4B6F-354F-453C-B6B7-F20EF7DEC395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7875-C4E9-41B6-9E87-188FEBC4247E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0D5E-E87B-4E0C-8AB0-3E29869C0FE5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BB940-F4DE-4744-85EB-09755F12E570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5FD6-20AD-4AFE-964B-143C0E9AE6B5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53AC-EB6A-4BA9-AAD7-B817515276F3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34227-5582-4BD2-8BD8-6D32269D12C8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35EC-5D22-48F2-96CA-AFCE24C16DC9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7DE8-C40E-47CB-B0CE-5ABE20A5BFC9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70752" y="1357238"/>
            <a:ext cx="1756111" cy="559567"/>
          </a:xfrm>
          <a:prstGeom prst="roundRect">
            <a:avLst>
              <a:gd name="adj" fmla="val 726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6" tIns="51438" rIns="102876" bIns="51438" rtlCol="0" anchor="ctr"/>
          <a:lstStyle/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CEO/Executive Secretary</a:t>
            </a:r>
          </a:p>
          <a:p>
            <a:pPr algn="ctr" defTabSz="914400"/>
            <a:r>
              <a:rPr lang="en-GB" sz="1050" b="1" dirty="0">
                <a:solidFill>
                  <a:srgbClr val="FFFF00"/>
                </a:solidFill>
                <a:latin typeface="Lato Regular"/>
              </a:rPr>
              <a:t>Clement Isong</a:t>
            </a:r>
            <a:endParaRPr lang="bg-BG" sz="1050" b="1" dirty="0">
              <a:solidFill>
                <a:srgbClr val="FFFF00"/>
              </a:solidFill>
              <a:latin typeface="Lato Regula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6773" y="387845"/>
            <a:ext cx="6767531" cy="282773"/>
          </a:xfrm>
          <a:prstGeom prst="rect">
            <a:avLst/>
          </a:prstGeom>
          <a:noFill/>
        </p:spPr>
        <p:txBody>
          <a:bodyPr wrap="square" lIns="51438" tIns="25719" rIns="51438" bIns="25719" rtlCol="0">
            <a:spAutoFit/>
          </a:bodyPr>
          <a:lstStyle/>
          <a:p>
            <a:pPr algn="ctr" defTabSz="914400"/>
            <a:r>
              <a:rPr lang="en-GB" sz="1500" b="1" dirty="0">
                <a:solidFill>
                  <a:srgbClr val="1F497D"/>
                </a:solidFill>
                <a:latin typeface="Lato Regular"/>
                <a:cs typeface="Lato Regular"/>
              </a:rPr>
              <a:t>NEW STRUCTURE OF MOMAN</a:t>
            </a:r>
            <a:endParaRPr lang="id-ID" sz="1500" b="1" dirty="0">
              <a:solidFill>
                <a:srgbClr val="1F497D"/>
              </a:solidFill>
              <a:latin typeface="Lato Regular"/>
              <a:cs typeface="Lato Regular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2414584" y="3903010"/>
            <a:ext cx="92525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………….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77210" y="2122570"/>
            <a:ext cx="651332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……..………………………………………………………………………………………….</a:t>
            </a:r>
          </a:p>
        </p:txBody>
      </p:sp>
      <p:sp>
        <p:nvSpPr>
          <p:cNvPr id="14" name="TextBox 13"/>
          <p:cNvSpPr txBox="1"/>
          <p:nvPr/>
        </p:nvSpPr>
        <p:spPr>
          <a:xfrm rot="5400000">
            <a:off x="2645270" y="2428005"/>
            <a:ext cx="70884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………….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405628" y="2789549"/>
            <a:ext cx="1188132" cy="862487"/>
          </a:xfrm>
          <a:prstGeom prst="roundRect">
            <a:avLst>
              <a:gd name="adj" fmla="val 726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6" tIns="51438" rIns="102876" bIns="51438" rtlCol="0" anchor="ctr"/>
          <a:lstStyle/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Finance</a:t>
            </a:r>
          </a:p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&amp;</a:t>
            </a:r>
          </a:p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Administration</a:t>
            </a:r>
          </a:p>
          <a:p>
            <a:pPr algn="ctr" defTabSz="914400"/>
            <a:r>
              <a:rPr lang="en-GB" sz="1050" b="1" dirty="0">
                <a:solidFill>
                  <a:srgbClr val="FFFF00"/>
                </a:solidFill>
                <a:latin typeface="Lato Regular"/>
              </a:rPr>
              <a:t>Olushola</a:t>
            </a:r>
          </a:p>
          <a:p>
            <a:pPr algn="ctr" defTabSz="914400"/>
            <a:r>
              <a:rPr lang="en-GB" sz="1050" b="1" dirty="0">
                <a:solidFill>
                  <a:srgbClr val="FFFF00"/>
                </a:solidFill>
                <a:latin typeface="Lato Regular"/>
              </a:rPr>
              <a:t>Oni</a:t>
            </a:r>
            <a:endParaRPr lang="bg-BG" sz="1050" b="1" dirty="0">
              <a:solidFill>
                <a:srgbClr val="FFFF00"/>
              </a:solidFill>
              <a:latin typeface="Lato Regular"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4277827" y="2428120"/>
            <a:ext cx="70884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………….</a:t>
            </a:r>
          </a:p>
        </p:txBody>
      </p:sp>
      <p:sp>
        <p:nvSpPr>
          <p:cNvPr id="21" name="TextBox 20"/>
          <p:cNvSpPr txBox="1"/>
          <p:nvPr/>
        </p:nvSpPr>
        <p:spPr>
          <a:xfrm rot="5400000">
            <a:off x="5063330" y="2221397"/>
            <a:ext cx="13175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……….</a:t>
            </a:r>
          </a:p>
        </p:txBody>
      </p:sp>
      <p:sp>
        <p:nvSpPr>
          <p:cNvPr id="22" name="TextBox 21"/>
          <p:cNvSpPr txBox="1"/>
          <p:nvPr/>
        </p:nvSpPr>
        <p:spPr>
          <a:xfrm rot="5400000">
            <a:off x="7695600" y="2411224"/>
            <a:ext cx="70884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………….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979909" y="2786308"/>
            <a:ext cx="1242139" cy="862489"/>
          </a:xfrm>
          <a:prstGeom prst="roundRect">
            <a:avLst>
              <a:gd name="adj" fmla="val 726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6" tIns="51438" rIns="102876" bIns="51438" rtlCol="0" anchor="ctr"/>
          <a:lstStyle/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National Supply </a:t>
            </a:r>
          </a:p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Co-ordinator</a:t>
            </a:r>
          </a:p>
          <a:p>
            <a:pPr algn="ctr" defTabSz="914400"/>
            <a:r>
              <a:rPr lang="en-GB" sz="1050" b="1" dirty="0">
                <a:solidFill>
                  <a:srgbClr val="FFFF00"/>
                </a:solidFill>
                <a:latin typeface="Lato Regular"/>
              </a:rPr>
              <a:t>Akinola Akintola</a:t>
            </a:r>
            <a:endParaRPr lang="bg-BG" sz="1050" b="1" dirty="0">
              <a:solidFill>
                <a:srgbClr val="FFFF00"/>
              </a:solidFill>
              <a:latin typeface="Lato Regular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609912" y="2789547"/>
            <a:ext cx="1563593" cy="1206642"/>
          </a:xfrm>
          <a:prstGeom prst="roundRect">
            <a:avLst>
              <a:gd name="adj" fmla="val 726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6" tIns="51438" rIns="102876" bIns="51438" rtlCol="0" anchor="ctr"/>
          <a:lstStyle/>
          <a:p>
            <a:pPr algn="ctr" defTabSz="914400"/>
            <a:endParaRPr lang="en-GB" sz="1050" b="1" dirty="0">
              <a:solidFill>
                <a:prstClr val="white"/>
              </a:solidFill>
              <a:latin typeface="Lato Light"/>
            </a:endParaRPr>
          </a:p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Head:</a:t>
            </a:r>
            <a:br>
              <a:rPr lang="en-GB" sz="1050" b="1" dirty="0">
                <a:solidFill>
                  <a:prstClr val="white"/>
                </a:solidFill>
                <a:latin typeface="Lato Regular"/>
              </a:rPr>
            </a:br>
            <a:r>
              <a:rPr lang="en-GB" sz="1050" b="1" dirty="0">
                <a:solidFill>
                  <a:prstClr val="white"/>
                </a:solidFill>
                <a:latin typeface="Lato Regular"/>
              </a:rPr>
              <a:t>Economic Intelligence Research &amp; Regulation</a:t>
            </a:r>
          </a:p>
          <a:p>
            <a:pPr algn="ctr" defTabSz="914400"/>
            <a:r>
              <a:rPr lang="en-GB" sz="1050" b="1" dirty="0">
                <a:solidFill>
                  <a:srgbClr val="FFFF00"/>
                </a:solidFill>
                <a:latin typeface="Lato Regular"/>
              </a:rPr>
              <a:t>Ogechi Nkwoji</a:t>
            </a:r>
          </a:p>
          <a:p>
            <a:pPr algn="ctr" defTabSz="914400"/>
            <a:endParaRPr lang="bg-BG" sz="1050" b="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335071" y="2788269"/>
            <a:ext cx="1296144" cy="1178994"/>
          </a:xfrm>
          <a:prstGeom prst="roundRect">
            <a:avLst>
              <a:gd name="adj" fmla="val 726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6" tIns="51438" rIns="102876" bIns="51438" rtlCol="0" anchor="ctr"/>
          <a:lstStyle/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Head:</a:t>
            </a:r>
          </a:p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HSEQ</a:t>
            </a:r>
          </a:p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&amp;</a:t>
            </a:r>
          </a:p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Technical</a:t>
            </a:r>
          </a:p>
          <a:p>
            <a:pPr algn="ctr" defTabSz="914400"/>
            <a:r>
              <a:rPr lang="en-GB" sz="1050" b="1" dirty="0">
                <a:solidFill>
                  <a:srgbClr val="FFFF00"/>
                </a:solidFill>
                <a:latin typeface="Lato Regular"/>
              </a:rPr>
              <a:t>Godwin Jarikre</a:t>
            </a:r>
            <a:endParaRPr lang="bg-BG" sz="1050" b="1" dirty="0">
              <a:solidFill>
                <a:srgbClr val="FFFF00"/>
              </a:solidFill>
              <a:latin typeface="Lato Regular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44871" y="1826266"/>
            <a:ext cx="2651256" cy="391553"/>
          </a:xfrm>
          <a:prstGeom prst="roundRect">
            <a:avLst>
              <a:gd name="adj" fmla="val 726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6" tIns="51438" rIns="102876" bIns="51438" rtlCol="0" anchor="ctr"/>
          <a:lstStyle/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Executive Assistant</a:t>
            </a:r>
          </a:p>
          <a:p>
            <a:pPr algn="ctr" defTabSz="914400"/>
            <a:r>
              <a:rPr lang="en-GB" sz="1050" b="1" dirty="0">
                <a:solidFill>
                  <a:srgbClr val="FFFF00"/>
                </a:solidFill>
                <a:latin typeface="Lato Regular"/>
              </a:rPr>
              <a:t>Olise’ Wakwe</a:t>
            </a:r>
            <a:endParaRPr lang="bg-BG" sz="1050" b="1" dirty="0">
              <a:solidFill>
                <a:srgbClr val="FFFF00"/>
              </a:solidFill>
              <a:latin typeface="Lato Regular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895740" y="4317251"/>
            <a:ext cx="3243991" cy="2254775"/>
          </a:xfrm>
          <a:prstGeom prst="roundRect">
            <a:avLst>
              <a:gd name="adj" fmla="val 726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6" tIns="51438" rIns="102876" bIns="51438" rtlCol="0" anchor="ctr"/>
          <a:lstStyle/>
          <a:p>
            <a:pPr algn="ctr" defTabSz="914400"/>
            <a:endParaRPr lang="en-GB" sz="1050" b="1" dirty="0">
              <a:solidFill>
                <a:prstClr val="white"/>
              </a:solidFill>
              <a:latin typeface="Lato Light"/>
            </a:endParaRPr>
          </a:p>
          <a:p>
            <a:pPr algn="ctr" defTabSz="914400"/>
            <a:endParaRPr lang="en-GB" sz="1050" b="1" dirty="0">
              <a:solidFill>
                <a:prstClr val="white"/>
              </a:solidFill>
              <a:latin typeface="Lato Light"/>
            </a:endParaRPr>
          </a:p>
          <a:p>
            <a:pPr algn="ctr" defTabSz="914400"/>
            <a:endParaRPr lang="en-GB" sz="1050" b="1" dirty="0">
              <a:solidFill>
                <a:prstClr val="white"/>
              </a:solidFill>
              <a:latin typeface="Lato Light"/>
            </a:endParaRPr>
          </a:p>
          <a:p>
            <a:pPr algn="ctr" defTabSz="914400"/>
            <a:endParaRPr lang="en-GB" sz="1050" b="1" dirty="0">
              <a:solidFill>
                <a:prstClr val="white"/>
              </a:solidFill>
              <a:latin typeface="Lato Light"/>
            </a:endParaRPr>
          </a:p>
          <a:p>
            <a:pPr algn="ctr" defTabSz="914400"/>
            <a:endParaRPr lang="en-GB" sz="1050" b="1" dirty="0">
              <a:solidFill>
                <a:prstClr val="white"/>
              </a:solidFill>
              <a:latin typeface="Lato Light"/>
            </a:endParaRPr>
          </a:p>
          <a:p>
            <a:pPr algn="ctr" defTabSz="914400"/>
            <a:endParaRPr lang="bg-BG" sz="1050" b="1" dirty="0">
              <a:solidFill>
                <a:prstClr val="white"/>
              </a:solidFill>
              <a:latin typeface="La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42456" y="4276179"/>
            <a:ext cx="2905283" cy="2354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COMMITTEES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white"/>
                </a:solidFill>
                <a:latin typeface="Lato Regular"/>
              </a:rPr>
              <a:t>Executive Committee (Governing Board)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white"/>
                </a:solidFill>
                <a:latin typeface="Lato Regular"/>
              </a:rPr>
              <a:t>HSSEQ Committee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white"/>
                </a:solidFill>
                <a:latin typeface="Lato Regular"/>
              </a:rPr>
              <a:t>Operations Committee (MOC)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r>
              <a:rPr lang="en-GB" sz="1050" dirty="0" err="1">
                <a:solidFill>
                  <a:prstClr val="white"/>
                </a:solidFill>
                <a:latin typeface="Lato Regular"/>
              </a:rPr>
              <a:t>Apapa</a:t>
            </a:r>
            <a:r>
              <a:rPr lang="en-GB" sz="1050" dirty="0">
                <a:solidFill>
                  <a:prstClr val="white"/>
                </a:solidFill>
                <a:latin typeface="Lato Regular"/>
              </a:rPr>
              <a:t> Operations &amp; Logistics Committee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white"/>
                </a:solidFill>
                <a:latin typeface="Lato Regular"/>
              </a:rPr>
              <a:t>Budget &amp; Internal Governance Committee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white"/>
                </a:solidFill>
                <a:latin typeface="Lato Regular"/>
              </a:rPr>
              <a:t>Import/Supply Committee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white"/>
                </a:solidFill>
                <a:latin typeface="Lato Regular"/>
              </a:rPr>
              <a:t>Strategy Committee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white"/>
                </a:solidFill>
                <a:latin typeface="Lato Regular"/>
              </a:rPr>
              <a:t>Corporate Communications Committee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white"/>
                </a:solidFill>
                <a:latin typeface="Lato Regular"/>
              </a:rPr>
              <a:t>Legal &amp; Government Policy Committee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white"/>
                </a:solidFill>
                <a:latin typeface="Lato Regular"/>
              </a:rPr>
              <a:t>Chemicals/ LPG &amp; Lubricants Committee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white"/>
                </a:solidFill>
                <a:latin typeface="Lato Regular"/>
              </a:rPr>
              <a:t>Aviation Committee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white"/>
                </a:solidFill>
                <a:latin typeface="Lato Regular"/>
              </a:rPr>
              <a:t>Engineering &amp; Renewables Committee</a:t>
            </a:r>
          </a:p>
          <a:p>
            <a:pPr marL="214313" indent="-214313" defTabSz="9144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white"/>
                </a:solidFill>
                <a:latin typeface="Lato Regular"/>
              </a:rPr>
              <a:t>Product Sharing Committee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4113623" y="3752608"/>
            <a:ext cx="77136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…….....</a:t>
            </a:r>
          </a:p>
        </p:txBody>
      </p:sp>
      <p:sp>
        <p:nvSpPr>
          <p:cNvPr id="28" name="TextBox 27"/>
          <p:cNvSpPr txBox="1"/>
          <p:nvPr/>
        </p:nvSpPr>
        <p:spPr>
          <a:xfrm rot="10800000">
            <a:off x="4361553" y="4131531"/>
            <a:ext cx="58862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……….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323932" y="4446232"/>
            <a:ext cx="1045586" cy="1054681"/>
          </a:xfrm>
          <a:prstGeom prst="roundRect">
            <a:avLst>
              <a:gd name="adj" fmla="val 726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6" tIns="51438" rIns="102876" bIns="51438" rtlCol="0" anchor="ctr"/>
          <a:lstStyle/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Jetty Operations Officer</a:t>
            </a:r>
          </a:p>
          <a:p>
            <a:pPr algn="ctr" defTabSz="914400"/>
            <a:r>
              <a:rPr lang="en-GB" sz="1050" b="1" dirty="0">
                <a:solidFill>
                  <a:srgbClr val="FFFF00"/>
                </a:solidFill>
                <a:latin typeface="Lato Regular"/>
              </a:rPr>
              <a:t>Moses Okoh</a:t>
            </a:r>
            <a:endParaRPr lang="bg-BG" sz="1050" b="1" dirty="0">
              <a:solidFill>
                <a:srgbClr val="FFFF00"/>
              </a:solidFill>
              <a:latin typeface="Lato Regular"/>
            </a:endParaRPr>
          </a:p>
        </p:txBody>
      </p:sp>
      <p:sp>
        <p:nvSpPr>
          <p:cNvPr id="31" name="TextBox 30"/>
          <p:cNvSpPr txBox="1"/>
          <p:nvPr/>
        </p:nvSpPr>
        <p:spPr>
          <a:xfrm rot="10800000">
            <a:off x="3492355" y="4131533"/>
            <a:ext cx="8771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…………</a:t>
            </a:r>
          </a:p>
        </p:txBody>
      </p:sp>
      <p:sp>
        <p:nvSpPr>
          <p:cNvPr id="32" name="TextBox 31"/>
          <p:cNvSpPr txBox="1"/>
          <p:nvPr/>
        </p:nvSpPr>
        <p:spPr>
          <a:xfrm rot="5400000">
            <a:off x="3501833" y="4164262"/>
            <a:ext cx="3481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….</a:t>
            </a:r>
          </a:p>
        </p:txBody>
      </p:sp>
      <p:sp>
        <p:nvSpPr>
          <p:cNvPr id="33" name="TextBox 32"/>
          <p:cNvSpPr txBox="1"/>
          <p:nvPr/>
        </p:nvSpPr>
        <p:spPr>
          <a:xfrm rot="5400000">
            <a:off x="4722807" y="4172963"/>
            <a:ext cx="3481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….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4448871" y="4446232"/>
            <a:ext cx="1372612" cy="1054681"/>
          </a:xfrm>
          <a:prstGeom prst="roundRect">
            <a:avLst>
              <a:gd name="adj" fmla="val 726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6" tIns="51438" rIns="102876" bIns="51438" rtlCol="0" anchor="ctr"/>
          <a:lstStyle/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Regional MOCs</a:t>
            </a:r>
          </a:p>
          <a:p>
            <a:pPr marL="171450" indent="-171450" algn="ctr" defTabSz="914400">
              <a:buFontTx/>
              <a:buChar char="-"/>
            </a:pPr>
            <a:r>
              <a:rPr lang="en-GB" sz="1050" b="1" dirty="0">
                <a:solidFill>
                  <a:srgbClr val="FFFF00"/>
                </a:solidFill>
                <a:latin typeface="Lato Regular"/>
              </a:rPr>
              <a:t>Northern Zone (Abuja)</a:t>
            </a:r>
          </a:p>
          <a:p>
            <a:pPr marL="171450" indent="-171450" algn="ctr" defTabSz="914400">
              <a:buFontTx/>
              <a:buChar char="-"/>
            </a:pPr>
            <a:r>
              <a:rPr lang="en-GB" sz="1050" b="1" dirty="0">
                <a:solidFill>
                  <a:srgbClr val="FFFF00"/>
                </a:solidFill>
                <a:latin typeface="Lato Regular"/>
              </a:rPr>
              <a:t>Southern Zone (PHC)</a:t>
            </a:r>
            <a:endParaRPr lang="bg-BG" sz="1050" b="1" dirty="0">
              <a:solidFill>
                <a:srgbClr val="FFFF00"/>
              </a:solidFill>
              <a:latin typeface="Lato Regular"/>
            </a:endParaRPr>
          </a:p>
        </p:txBody>
      </p:sp>
      <p:sp>
        <p:nvSpPr>
          <p:cNvPr id="34" name="TextBox 33"/>
          <p:cNvSpPr txBox="1"/>
          <p:nvPr/>
        </p:nvSpPr>
        <p:spPr>
          <a:xfrm rot="5400000">
            <a:off x="5770263" y="2741052"/>
            <a:ext cx="13175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……..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84154" y="1836229"/>
            <a:ext cx="13175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…………….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2226146" y="4447168"/>
            <a:ext cx="1058413" cy="1053745"/>
          </a:xfrm>
          <a:prstGeom prst="roundRect">
            <a:avLst>
              <a:gd name="adj" fmla="val 726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6" tIns="51438" rIns="102876" bIns="51438" rtlCol="0" anchor="ctr"/>
          <a:lstStyle/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Resource</a:t>
            </a:r>
          </a:p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Centre</a:t>
            </a:r>
          </a:p>
          <a:p>
            <a:pPr algn="ctr" defTabSz="914400"/>
            <a:r>
              <a:rPr lang="en-GB" sz="1050" b="1" dirty="0">
                <a:solidFill>
                  <a:srgbClr val="FFFF00"/>
                </a:solidFill>
                <a:latin typeface="Lato Regular"/>
              </a:rPr>
              <a:t>‘</a:t>
            </a:r>
            <a:r>
              <a:rPr lang="en-GB" sz="1050" b="1" dirty="0" err="1">
                <a:solidFill>
                  <a:srgbClr val="FFFF00"/>
                </a:solidFill>
                <a:latin typeface="Lato Regular"/>
              </a:rPr>
              <a:t>Mowunmi</a:t>
            </a:r>
            <a:r>
              <a:rPr lang="en-GB" sz="1050" b="1" dirty="0">
                <a:solidFill>
                  <a:srgbClr val="FFFF00"/>
                </a:solidFill>
                <a:latin typeface="Lato Regular"/>
              </a:rPr>
              <a:t> Jaiyeoba</a:t>
            </a:r>
            <a:endParaRPr lang="bg-BG" sz="1050" b="1" dirty="0">
              <a:solidFill>
                <a:srgbClr val="FFFF00"/>
              </a:solidFill>
              <a:latin typeface="Lato Regular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770752" y="732097"/>
            <a:ext cx="1756111" cy="435626"/>
          </a:xfrm>
          <a:prstGeom prst="roundRect">
            <a:avLst>
              <a:gd name="adj" fmla="val 726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6" tIns="51438" rIns="102876" bIns="51438" rtlCol="0" anchor="ctr"/>
          <a:lstStyle/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Executive Committee</a:t>
            </a:r>
            <a:endParaRPr lang="bg-BG" sz="1050" b="1" dirty="0">
              <a:solidFill>
                <a:prstClr val="white"/>
              </a:solidFill>
              <a:latin typeface="Lato Regular"/>
            </a:endParaRPr>
          </a:p>
        </p:txBody>
      </p:sp>
      <p:sp>
        <p:nvSpPr>
          <p:cNvPr id="41" name="TextBox 40"/>
          <p:cNvSpPr txBox="1"/>
          <p:nvPr/>
        </p:nvSpPr>
        <p:spPr>
          <a:xfrm rot="5400000">
            <a:off x="5563888" y="1117058"/>
            <a:ext cx="34817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….</a:t>
            </a:r>
          </a:p>
        </p:txBody>
      </p:sp>
      <p:sp>
        <p:nvSpPr>
          <p:cNvPr id="42" name="TextBox 41"/>
          <p:cNvSpPr txBox="1"/>
          <p:nvPr/>
        </p:nvSpPr>
        <p:spPr>
          <a:xfrm rot="5400000">
            <a:off x="8991744" y="2410669"/>
            <a:ext cx="70884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sz="1350" dirty="0">
                <a:solidFill>
                  <a:prstClr val="black"/>
                </a:solidFill>
              </a:rPr>
              <a:t>………….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8739147" y="2800006"/>
            <a:ext cx="1413693" cy="1167257"/>
          </a:xfrm>
          <a:prstGeom prst="roundRect">
            <a:avLst>
              <a:gd name="adj" fmla="val 726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6" tIns="51438" rIns="102876" bIns="51438" rtlCol="0" anchor="ctr"/>
          <a:lstStyle/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Head:</a:t>
            </a:r>
          </a:p>
          <a:p>
            <a:pPr algn="ctr" defTabSz="914400"/>
            <a:r>
              <a:rPr lang="en-GB" sz="1050" b="1" dirty="0">
                <a:solidFill>
                  <a:prstClr val="white"/>
                </a:solidFill>
                <a:latin typeface="Lato Regular"/>
              </a:rPr>
              <a:t>Corporate Communications</a:t>
            </a:r>
          </a:p>
          <a:p>
            <a:pPr algn="ctr" defTabSz="914400"/>
            <a:r>
              <a:rPr lang="en-GB" sz="1050" b="1" dirty="0">
                <a:solidFill>
                  <a:srgbClr val="FFFF00"/>
                </a:solidFill>
                <a:latin typeface="Lato Regular"/>
              </a:rPr>
              <a:t>Clement Isong</a:t>
            </a:r>
            <a:endParaRPr lang="bg-BG" sz="1050" b="1" dirty="0">
              <a:solidFill>
                <a:srgbClr val="FFFF00"/>
              </a:solidFill>
              <a:latin typeface="Lato Regular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/>
          <a:srcRect l="11478" t="26163" r="27401" b="17991"/>
          <a:stretch/>
        </p:blipFill>
        <p:spPr>
          <a:xfrm>
            <a:off x="1596571" y="17602"/>
            <a:ext cx="2592629" cy="158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44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5" grpId="0" animBg="1"/>
      <p:bldP spid="38" grpId="0" animBg="1"/>
      <p:bldP spid="37" grpId="0" animBg="1"/>
      <p:bldP spid="43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</TotalTime>
  <Words>141</Words>
  <Application>Microsoft Office PowerPoint</Application>
  <PresentationFormat>Widescreen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Lato Light</vt:lpstr>
      <vt:lpstr>Lato Regular</vt:lpstr>
      <vt:lpstr>Wingdings 3</vt:lpstr>
      <vt:lpstr>Wisp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2018</dc:title>
  <dc:creator>Lix</dc:creator>
  <cp:lastModifiedBy>Olise Wakwe</cp:lastModifiedBy>
  <cp:revision>13</cp:revision>
  <cp:lastPrinted>2019-01-14T11:08:34Z</cp:lastPrinted>
  <dcterms:created xsi:type="dcterms:W3CDTF">2018-10-14T16:23:01Z</dcterms:created>
  <dcterms:modified xsi:type="dcterms:W3CDTF">2021-02-17T12:11:00Z</dcterms:modified>
</cp:coreProperties>
</file>